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80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8" r:id="rId25"/>
    <p:sldId id="266" r:id="rId26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15"/>
    <p:restoredTop sz="96327"/>
  </p:normalViewPr>
  <p:slideViewPr>
    <p:cSldViewPr snapToGrid="0" snapToObjects="1">
      <p:cViewPr varScale="1">
        <p:scale>
          <a:sx n="265" d="100"/>
          <a:sy n="265" d="100"/>
        </p:scale>
        <p:origin x="32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3B5E-B490-5643-9F7F-9383A5335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3F843-5843-FE44-97C2-D73AF0F8C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EE176-F4CC-5546-BEDC-060AC22A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A0D8-7811-2946-A5E5-1F030E5D28C5}" type="datetimeFigureOut">
              <a:rPr lang="en-BE" smtClean="0"/>
              <a:t>31/01/2022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F8197-A907-664A-B7B8-B00E5F3D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599AD-D6FA-DD46-86F7-318A4173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04E-87AB-2A42-AC2B-342225E7B22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2003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8ED2-93EE-0A43-8FA0-E860F0311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80ACD4-B4EE-9142-ABEE-5C2EC9E57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69FE5-8F22-4F4C-BE58-550BC4CE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A0D8-7811-2946-A5E5-1F030E5D28C5}" type="datetimeFigureOut">
              <a:rPr lang="en-BE" smtClean="0"/>
              <a:t>31/01/2022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72A45-63C9-1C40-9B16-94536C6DC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2A5BA-EFA6-9649-83EB-79182439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04E-87AB-2A42-AC2B-342225E7B22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8566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1B57E9-6C3A-3343-AE8A-937DDCA2C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00C32-84C7-934F-89AB-3C0228EFE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42AD2-87FA-7F4B-9503-E9E17319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A0D8-7811-2946-A5E5-1F030E5D28C5}" type="datetimeFigureOut">
              <a:rPr lang="en-BE" smtClean="0"/>
              <a:t>31/01/2022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37B5F-D118-974E-BEE8-FA2AB21C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FD5D1-3E54-5E45-AAD5-128BA86D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04E-87AB-2A42-AC2B-342225E7B22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0428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4BB68-4CC4-4C45-BF55-87A7A388D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BB694-F8AB-AA45-8D67-295CC13C3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15DA1-3036-0641-A1E4-AA049729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A0D8-7811-2946-A5E5-1F030E5D28C5}" type="datetimeFigureOut">
              <a:rPr lang="en-BE" smtClean="0"/>
              <a:t>31/01/2022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72579-FB02-4D4A-A7DE-EDB2421C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93F1A-EEE2-A249-96C0-94711417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04E-87AB-2A42-AC2B-342225E7B22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2617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BBD7E-5067-7040-A7B7-75AC3BA7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FB734-604D-5D43-A4C8-B767EA8E6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AEAAC-56F3-6C4D-84C4-6CE703C31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A0D8-7811-2946-A5E5-1F030E5D28C5}" type="datetimeFigureOut">
              <a:rPr lang="en-BE" smtClean="0"/>
              <a:t>31/01/2022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F39B5-5FF7-A14B-A47D-2DC9F1DC6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C149A-5D49-EE45-90D9-896817D6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04E-87AB-2A42-AC2B-342225E7B22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212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F9A2-8DE3-354C-9BD6-CF360E5F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973B1-6378-1E45-9797-1288D672B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A30AC-E001-6E4E-9E85-AEF62A5CC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1EBB8-FB4A-7C44-B991-B23696E7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A0D8-7811-2946-A5E5-1F030E5D28C5}" type="datetimeFigureOut">
              <a:rPr lang="en-BE" smtClean="0"/>
              <a:t>31/01/2022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94121-E1E5-F846-A3B2-DB4FCAB3F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6D590-766D-394F-B5BC-05FDE9D7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04E-87AB-2A42-AC2B-342225E7B22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4294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5765-27E2-4E40-A3D3-C005F6D7C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76B8D-2068-1549-AE09-59A966F59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0AFA5-AFF1-DA40-9C9C-E34745EEB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7EABD7-45C6-7349-BA33-8907671C7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8D6614-43AE-0D48-B6E7-3A4B8CF20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EE8DA1-6791-1746-A4FA-EE0F1A0F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A0D8-7811-2946-A5E5-1F030E5D28C5}" type="datetimeFigureOut">
              <a:rPr lang="en-BE" smtClean="0"/>
              <a:t>31/01/2022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A1CFE1-5A81-4848-9F8F-E75CAA47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FF404A-DE58-4D45-BD9B-AA1E05EA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04E-87AB-2A42-AC2B-342225E7B22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8642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3C396-AE45-7B49-BA24-612A8A884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1998E4-887E-2D4F-A789-17207EE12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A0D8-7811-2946-A5E5-1F030E5D28C5}" type="datetimeFigureOut">
              <a:rPr lang="en-BE" smtClean="0"/>
              <a:t>31/01/2022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C0748-25F0-594A-8260-54342461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BBD5F-3AE1-474A-A4DB-8926C36F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04E-87AB-2A42-AC2B-342225E7B22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5680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F8CBB1-7935-1A40-A0F1-58F16BDC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A0D8-7811-2946-A5E5-1F030E5D28C5}" type="datetimeFigureOut">
              <a:rPr lang="en-BE" smtClean="0"/>
              <a:t>31/01/2022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C5910B-49C3-954B-AA61-53EC31286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BF400-B4A8-214A-AA9A-9689A638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04E-87AB-2A42-AC2B-342225E7B22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332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70A4D-7EF2-D14B-9CD3-430B4CE74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CC266-4BC8-C648-B5D3-6AEBE6AAB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A4C88-5BD4-E84B-988B-DE19E38FE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A750FC-47ED-C34C-9C15-C72B6DA3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A0D8-7811-2946-A5E5-1F030E5D28C5}" type="datetimeFigureOut">
              <a:rPr lang="en-BE" smtClean="0"/>
              <a:t>31/01/2022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116C5-182E-B24A-868F-D248ACF94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7FB3A-D57D-C64D-A98F-6BC7CBE11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04E-87AB-2A42-AC2B-342225E7B22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0916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B55D6-2014-6D4A-A980-C55BD221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57D7DD-C5F9-9444-825B-CAC715D33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0968E-6774-564D-8212-E8773F2F8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4489D-954D-2D4F-8312-24D06D26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A0D8-7811-2946-A5E5-1F030E5D28C5}" type="datetimeFigureOut">
              <a:rPr lang="en-BE" smtClean="0"/>
              <a:t>31/01/2022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E3AAD-D7D7-2746-A072-035C5D35F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0565E-6665-D04F-8ECD-8707E7093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E04E-87AB-2A42-AC2B-342225E7B22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0302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334AE5-4130-054E-AF38-708448CEE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B0E9B-9DF9-E549-AC79-7BEC3E255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4E55B-8F55-394C-B272-2648C7FC2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FA0D8-7811-2946-A5E5-1F030E5D28C5}" type="datetimeFigureOut">
              <a:rPr lang="en-BE" smtClean="0"/>
              <a:t>31/01/2022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44E3-BF15-A84E-8B37-A783486E2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644DB-5858-6F4C-8177-4A15B6497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FE04E-87AB-2A42-AC2B-342225E7B22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2937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DAEE-A8A6-3A4F-AADA-6CAC8EDA60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 dirty="0"/>
              <a:t>Licht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805C0-E225-4344-9F88-02203E6E95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BE" dirty="0"/>
              <a:t>31 januari 2022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4EBFA5D-1A00-3640-B0D3-F4D5A9123969}"/>
              </a:ext>
            </a:extLst>
          </p:cNvPr>
          <p:cNvSpPr txBox="1">
            <a:spLocks/>
          </p:cNvSpPr>
          <p:nvPr/>
        </p:nvSpPr>
        <p:spPr>
          <a:xfrm>
            <a:off x="1523999" y="6166290"/>
            <a:ext cx="3616411" cy="512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dirty="0"/>
              <a:t>Bron: wikipedia / eigen cursus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270766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DAEE-A8A6-3A4F-AADA-6CAC8EDA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0578"/>
          </a:xfrm>
        </p:spPr>
        <p:txBody>
          <a:bodyPr>
            <a:normAutofit fontScale="90000"/>
          </a:bodyPr>
          <a:lstStyle/>
          <a:p>
            <a:r>
              <a:rPr lang="en-BE" dirty="0"/>
              <a:t>Vuistregels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805C0-E225-4344-9F88-02203E6E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5935"/>
            <a:ext cx="9144000" cy="3996874"/>
          </a:xfrm>
        </p:spPr>
        <p:txBody>
          <a:bodyPr>
            <a:normAutofit/>
          </a:bodyPr>
          <a:lstStyle/>
          <a:p>
            <a:pPr algn="l" fontAlgn="base"/>
            <a:r>
              <a:rPr lang="en-GB" dirty="0"/>
              <a:t>Hoe </a:t>
            </a:r>
            <a:r>
              <a:rPr lang="en-GB" dirty="0" err="1"/>
              <a:t>groter</a:t>
            </a:r>
            <a:r>
              <a:rPr lang="en-GB" dirty="0"/>
              <a:t> de </a:t>
            </a:r>
            <a:r>
              <a:rPr lang="en-GB" dirty="0" err="1"/>
              <a:t>lichtbron</a:t>
            </a:r>
            <a:r>
              <a:rPr lang="en-GB" dirty="0"/>
              <a:t>, hoe </a:t>
            </a:r>
            <a:r>
              <a:rPr lang="en-GB" dirty="0" err="1"/>
              <a:t>zachter</a:t>
            </a:r>
            <a:r>
              <a:rPr lang="en-GB" dirty="0"/>
              <a:t> het </a:t>
            </a:r>
            <a:r>
              <a:rPr lang="en-GB" dirty="0" err="1"/>
              <a:t>licht</a:t>
            </a:r>
            <a:endParaRPr lang="en-GB" dirty="0"/>
          </a:p>
          <a:p>
            <a:pPr algn="l" fontAlgn="base"/>
            <a:endParaRPr lang="en-GB" dirty="0"/>
          </a:p>
          <a:p>
            <a:pPr algn="l" fontAlgn="base"/>
            <a:r>
              <a:rPr lang="en-GB" dirty="0"/>
              <a:t>Hoe </a:t>
            </a:r>
            <a:r>
              <a:rPr lang="en-GB" dirty="0" err="1"/>
              <a:t>verder</a:t>
            </a:r>
            <a:r>
              <a:rPr lang="en-GB" dirty="0"/>
              <a:t> de </a:t>
            </a:r>
            <a:r>
              <a:rPr lang="en-GB" dirty="0" err="1"/>
              <a:t>lichtbron</a:t>
            </a:r>
            <a:r>
              <a:rPr lang="en-GB" dirty="0"/>
              <a:t> van het </a:t>
            </a:r>
            <a:r>
              <a:rPr lang="en-GB" dirty="0" err="1"/>
              <a:t>onderwerp</a:t>
            </a:r>
            <a:r>
              <a:rPr lang="en-GB" dirty="0"/>
              <a:t> is, hoe harder het </a:t>
            </a:r>
            <a:r>
              <a:rPr lang="en-GB" dirty="0" err="1"/>
              <a:t>licht</a:t>
            </a:r>
            <a:r>
              <a:rPr lang="en-GB" dirty="0"/>
              <a:t> </a:t>
            </a:r>
            <a:r>
              <a:rPr lang="en-GB" dirty="0" err="1"/>
              <a:t>zal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op het </a:t>
            </a:r>
            <a:r>
              <a:rPr lang="en-GB" dirty="0" err="1"/>
              <a:t>onderwerp</a:t>
            </a:r>
            <a:endParaRPr lang="en-GB" dirty="0"/>
          </a:p>
          <a:p>
            <a:pPr algn="l" fontAlgn="base"/>
            <a:endParaRPr lang="en-GB" dirty="0"/>
          </a:p>
          <a:p>
            <a:pPr algn="l" fontAlgn="base"/>
            <a:r>
              <a:rPr lang="en-GB" dirty="0"/>
              <a:t>Hoe </a:t>
            </a:r>
            <a:r>
              <a:rPr lang="en-GB" dirty="0" err="1"/>
              <a:t>indirecter</a:t>
            </a:r>
            <a:r>
              <a:rPr lang="en-GB" dirty="0"/>
              <a:t> het </a:t>
            </a:r>
            <a:r>
              <a:rPr lang="en-GB" dirty="0" err="1"/>
              <a:t>licht</a:t>
            </a:r>
            <a:r>
              <a:rPr lang="en-GB" dirty="0"/>
              <a:t> op het </a:t>
            </a:r>
            <a:r>
              <a:rPr lang="en-GB" dirty="0" err="1"/>
              <a:t>onderwerp</a:t>
            </a:r>
            <a:r>
              <a:rPr lang="en-GB" dirty="0"/>
              <a:t> </a:t>
            </a:r>
            <a:r>
              <a:rPr lang="en-GB" dirty="0" err="1"/>
              <a:t>valt</a:t>
            </a:r>
            <a:r>
              <a:rPr lang="en-GB" dirty="0"/>
              <a:t>, hoe </a:t>
            </a:r>
            <a:r>
              <a:rPr lang="en-GB" dirty="0" err="1"/>
              <a:t>zachter</a:t>
            </a:r>
            <a:r>
              <a:rPr lang="en-GB" dirty="0"/>
              <a:t> het </a:t>
            </a:r>
            <a:r>
              <a:rPr lang="en-GB" dirty="0" err="1"/>
              <a:t>licht</a:t>
            </a:r>
            <a:r>
              <a:rPr lang="en-GB" dirty="0"/>
              <a:t> </a:t>
            </a:r>
            <a:r>
              <a:rPr lang="en-GB" dirty="0" err="1"/>
              <a:t>zal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(</a:t>
            </a:r>
            <a:r>
              <a:rPr lang="en-GB" dirty="0" err="1"/>
              <a:t>bijvoorbeeld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je flits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witte</a:t>
            </a:r>
            <a:r>
              <a:rPr lang="en-GB" dirty="0"/>
              <a:t> </a:t>
            </a:r>
            <a:r>
              <a:rPr lang="en-GB" dirty="0" err="1"/>
              <a:t>muur</a:t>
            </a:r>
            <a:r>
              <a:rPr lang="en-GB" dirty="0"/>
              <a:t> </a:t>
            </a:r>
            <a:r>
              <a:rPr lang="en-GB" dirty="0" err="1"/>
              <a:t>richt</a:t>
            </a:r>
            <a:r>
              <a:rPr lang="en-GB" dirty="0"/>
              <a:t>, </a:t>
            </a:r>
            <a:r>
              <a:rPr lang="en-GB" dirty="0" err="1"/>
              <a:t>zal</a:t>
            </a:r>
            <a:r>
              <a:rPr lang="en-GB" dirty="0"/>
              <a:t> 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witte</a:t>
            </a:r>
            <a:r>
              <a:rPr lang="en-GB" dirty="0"/>
              <a:t> </a:t>
            </a:r>
            <a:r>
              <a:rPr lang="en-GB" dirty="0" err="1"/>
              <a:t>muur</a:t>
            </a:r>
            <a:r>
              <a:rPr lang="en-GB" dirty="0"/>
              <a:t> het </a:t>
            </a:r>
            <a:r>
              <a:rPr lang="en-GB" dirty="0" err="1"/>
              <a:t>licht</a:t>
            </a:r>
            <a:r>
              <a:rPr lang="en-GB" dirty="0"/>
              <a:t> </a:t>
            </a:r>
            <a:r>
              <a:rPr lang="en-GB" dirty="0" err="1"/>
              <a:t>reflecteren</a:t>
            </a:r>
            <a:r>
              <a:rPr lang="en-GB" dirty="0"/>
              <a:t> op het </a:t>
            </a:r>
            <a:r>
              <a:rPr lang="en-GB" dirty="0" err="1"/>
              <a:t>onderwerp</a:t>
            </a:r>
            <a:r>
              <a:rPr lang="en-GB" dirty="0"/>
              <a:t>. De </a:t>
            </a:r>
            <a:r>
              <a:rPr lang="en-GB" dirty="0" err="1"/>
              <a:t>flitsbron</a:t>
            </a:r>
            <a:r>
              <a:rPr lang="en-GB" dirty="0"/>
              <a:t> is nu de </a:t>
            </a:r>
            <a:r>
              <a:rPr lang="en-GB" dirty="0" err="1"/>
              <a:t>witte</a:t>
            </a:r>
            <a:r>
              <a:rPr lang="en-GB" dirty="0"/>
              <a:t> </a:t>
            </a:r>
            <a:r>
              <a:rPr lang="en-GB" dirty="0" err="1"/>
              <a:t>muur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aangezien</a:t>
            </a:r>
            <a:r>
              <a:rPr lang="en-GB" dirty="0"/>
              <a:t> 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groter</a:t>
            </a:r>
            <a:r>
              <a:rPr lang="en-GB" dirty="0"/>
              <a:t> </a:t>
            </a:r>
            <a:r>
              <a:rPr lang="en-GB" dirty="0" err="1"/>
              <a:t>oppervlak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 dan de flits </a:t>
            </a:r>
            <a:r>
              <a:rPr lang="en-GB" dirty="0" err="1"/>
              <a:t>zelf</a:t>
            </a:r>
            <a:r>
              <a:rPr lang="en-GB" dirty="0"/>
              <a:t>, </a:t>
            </a:r>
            <a:r>
              <a:rPr lang="en-GB" dirty="0" err="1"/>
              <a:t>zal</a:t>
            </a:r>
            <a:r>
              <a:rPr lang="en-GB" dirty="0"/>
              <a:t> het </a:t>
            </a:r>
            <a:r>
              <a:rPr lang="en-GB" dirty="0" err="1"/>
              <a:t>licht</a:t>
            </a:r>
            <a:r>
              <a:rPr lang="en-GB" dirty="0"/>
              <a:t> </a:t>
            </a:r>
            <a:r>
              <a:rPr lang="en-GB" dirty="0" err="1"/>
              <a:t>zachter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.)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438968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DAEE-A8A6-3A4F-AADA-6CAC8EDA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0578"/>
          </a:xfrm>
        </p:spPr>
        <p:txBody>
          <a:bodyPr>
            <a:normAutofit fontScale="90000"/>
          </a:bodyPr>
          <a:lstStyle/>
          <a:p>
            <a:r>
              <a:rPr lang="en-BE" dirty="0"/>
              <a:t>Oefening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805C0-E225-4344-9F88-02203E6E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5935"/>
            <a:ext cx="9144000" cy="399687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dirty="0"/>
              <a:t>Wat </a:t>
            </a:r>
            <a:r>
              <a:rPr lang="en-GB" dirty="0" err="1"/>
              <a:t>zie</a:t>
            </a:r>
            <a:r>
              <a:rPr lang="en-GB" dirty="0"/>
              <a:t> je?</a:t>
            </a:r>
          </a:p>
          <a:p>
            <a:pPr algn="l"/>
            <a:endParaRPr lang="en-GB" dirty="0"/>
          </a:p>
          <a:p>
            <a:pPr algn="l"/>
            <a:endParaRPr lang="en-GB" b="1" dirty="0"/>
          </a:p>
          <a:p>
            <a:pPr algn="l"/>
            <a:r>
              <a:rPr lang="en-GB" dirty="0" err="1"/>
              <a:t>Natuurlijk</a:t>
            </a:r>
            <a:r>
              <a:rPr lang="en-GB" dirty="0"/>
              <a:t> of </a:t>
            </a:r>
            <a:r>
              <a:rPr lang="en-GB" dirty="0" err="1"/>
              <a:t>kunstlicht</a:t>
            </a:r>
            <a:r>
              <a:rPr lang="en-GB" dirty="0"/>
              <a:t>? </a:t>
            </a:r>
          </a:p>
          <a:p>
            <a:pPr algn="l"/>
            <a:r>
              <a:rPr lang="en-GB" dirty="0" err="1"/>
              <a:t>Reflecterend</a:t>
            </a:r>
            <a:r>
              <a:rPr lang="en-GB" dirty="0"/>
              <a:t>? Zo </a:t>
            </a:r>
            <a:r>
              <a:rPr lang="en-GB" dirty="0" err="1"/>
              <a:t>ja</a:t>
            </a:r>
            <a:r>
              <a:rPr lang="en-GB" dirty="0"/>
              <a:t>, </a:t>
            </a:r>
            <a:r>
              <a:rPr lang="en-GB" dirty="0" err="1"/>
              <a:t>welke</a:t>
            </a:r>
            <a:r>
              <a:rPr lang="en-GB" dirty="0"/>
              <a:t> </a:t>
            </a:r>
            <a:r>
              <a:rPr lang="en-GB" dirty="0" err="1"/>
              <a:t>reflectie</a:t>
            </a:r>
            <a:r>
              <a:rPr lang="en-GB" dirty="0"/>
              <a:t>?</a:t>
            </a:r>
          </a:p>
          <a:p>
            <a:pPr algn="l"/>
            <a:r>
              <a:rPr lang="en-GB" dirty="0" err="1"/>
              <a:t>Welke</a:t>
            </a:r>
            <a:r>
              <a:rPr lang="en-GB" dirty="0"/>
              <a:t> </a:t>
            </a:r>
            <a:r>
              <a:rPr lang="en-GB" dirty="0" err="1"/>
              <a:t>bron</a:t>
            </a:r>
            <a:r>
              <a:rPr lang="en-GB" dirty="0"/>
              <a:t>? (</a:t>
            </a:r>
            <a:r>
              <a:rPr lang="en-GB" dirty="0" err="1"/>
              <a:t>zon</a:t>
            </a:r>
            <a:r>
              <a:rPr lang="en-GB" dirty="0"/>
              <a:t>, </a:t>
            </a:r>
            <a:r>
              <a:rPr lang="en-GB" dirty="0" err="1"/>
              <a:t>gloeilamp</a:t>
            </a:r>
            <a:r>
              <a:rPr lang="en-GB" dirty="0"/>
              <a:t>,…)</a:t>
            </a:r>
          </a:p>
          <a:p>
            <a:pPr algn="l"/>
            <a:r>
              <a:rPr lang="en-GB" dirty="0" err="1"/>
              <a:t>Welke</a:t>
            </a:r>
            <a:r>
              <a:rPr lang="en-GB" dirty="0"/>
              <a:t> </a:t>
            </a:r>
            <a:r>
              <a:rPr lang="en-GB" dirty="0" err="1"/>
              <a:t>lichtvorm</a:t>
            </a:r>
            <a:r>
              <a:rPr lang="en-GB" dirty="0"/>
              <a:t>? (</a:t>
            </a:r>
            <a:r>
              <a:rPr lang="en-GB" dirty="0" err="1"/>
              <a:t>bundel</a:t>
            </a:r>
            <a:r>
              <a:rPr lang="en-GB" dirty="0"/>
              <a:t>/</a:t>
            </a:r>
            <a:r>
              <a:rPr lang="en-GB" dirty="0" err="1"/>
              <a:t>difuse</a:t>
            </a:r>
            <a:r>
              <a:rPr lang="en-GB" dirty="0"/>
              <a:t>)</a:t>
            </a:r>
          </a:p>
          <a:p>
            <a:pPr algn="l"/>
            <a:r>
              <a:rPr lang="en-GB" dirty="0" err="1"/>
              <a:t>Lichtbron</a:t>
            </a:r>
            <a:r>
              <a:rPr lang="en-GB" dirty="0"/>
              <a:t> </a:t>
            </a:r>
            <a:r>
              <a:rPr lang="en-GB" dirty="0" err="1"/>
              <a:t>ver</a:t>
            </a:r>
            <a:r>
              <a:rPr lang="en-GB" dirty="0"/>
              <a:t> of </a:t>
            </a:r>
            <a:r>
              <a:rPr lang="en-GB" dirty="0" err="1"/>
              <a:t>dichtbij</a:t>
            </a:r>
            <a:r>
              <a:rPr lang="en-GB" dirty="0"/>
              <a:t>?</a:t>
            </a:r>
          </a:p>
          <a:p>
            <a:pPr algn="l"/>
            <a:r>
              <a:rPr lang="en-GB" dirty="0"/>
              <a:t>Hard </a:t>
            </a:r>
            <a:r>
              <a:rPr lang="en-GB" dirty="0" err="1"/>
              <a:t>licht</a:t>
            </a:r>
            <a:r>
              <a:rPr lang="en-GB" dirty="0"/>
              <a:t> of </a:t>
            </a:r>
            <a:r>
              <a:rPr lang="en-GB" dirty="0" err="1"/>
              <a:t>zacht</a:t>
            </a:r>
            <a:r>
              <a:rPr lang="en-GB" dirty="0"/>
              <a:t> </a:t>
            </a:r>
            <a:r>
              <a:rPr lang="en-GB" dirty="0" err="1"/>
              <a:t>licht</a:t>
            </a:r>
            <a:r>
              <a:rPr lang="en-GB" dirty="0"/>
              <a:t>?</a:t>
            </a:r>
          </a:p>
          <a:p>
            <a:pPr algn="l"/>
            <a:r>
              <a:rPr lang="en-GB" dirty="0" err="1"/>
              <a:t>Hoeveel</a:t>
            </a:r>
            <a:r>
              <a:rPr lang="en-GB" dirty="0"/>
              <a:t> </a:t>
            </a:r>
            <a:r>
              <a:rPr lang="en-GB" dirty="0" err="1"/>
              <a:t>lichtbronnen</a:t>
            </a:r>
            <a:r>
              <a:rPr lang="en-GB" dirty="0"/>
              <a:t>?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033763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with his hair blowing in the wind&#10;&#10;Description automatically generated with low confidence">
            <a:extLst>
              <a:ext uri="{FF2B5EF4-FFF2-40B4-BE49-F238E27FC236}">
                <a16:creationId xmlns:a16="http://schemas.microsoft.com/office/drawing/2014/main" id="{986B7BCE-B8CE-B14F-AADD-63736362A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563" y="0"/>
            <a:ext cx="4568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64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close&#10;&#10;Description automatically generated">
            <a:extLst>
              <a:ext uri="{FF2B5EF4-FFF2-40B4-BE49-F238E27FC236}">
                <a16:creationId xmlns:a16="http://schemas.microsoft.com/office/drawing/2014/main" id="{F4A08B73-4470-DA40-8381-42309F430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82550"/>
            <a:ext cx="82042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18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oy&#10;&#10;Description automatically generated with low confidence">
            <a:extLst>
              <a:ext uri="{FF2B5EF4-FFF2-40B4-BE49-F238E27FC236}">
                <a16:creationId xmlns:a16="http://schemas.microsoft.com/office/drawing/2014/main" id="{583EB335-C714-0A4A-BC20-049EAC666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1435100"/>
            <a:ext cx="34671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99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wall, dark&#10;&#10;Description automatically generated">
            <a:extLst>
              <a:ext uri="{FF2B5EF4-FFF2-40B4-BE49-F238E27FC236}">
                <a16:creationId xmlns:a16="http://schemas.microsoft.com/office/drawing/2014/main" id="{6C5C889A-9E47-B245-9969-53BDB026F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584200"/>
            <a:ext cx="98806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57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8AF8C5F2-5CB0-4F45-A248-7590FC6CC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1816100"/>
            <a:ext cx="94361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14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er hand on her face&#10;&#10;Description automatically generated with low confidence">
            <a:extLst>
              <a:ext uri="{FF2B5EF4-FFF2-40B4-BE49-F238E27FC236}">
                <a16:creationId xmlns:a16="http://schemas.microsoft.com/office/drawing/2014/main" id="{AEE0F233-F72B-4345-8B13-ACEC9C042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489" y="0"/>
            <a:ext cx="4935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58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hild with blue eyes&#10;&#10;Description automatically generated with low confidence">
            <a:extLst>
              <a:ext uri="{FF2B5EF4-FFF2-40B4-BE49-F238E27FC236}">
                <a16:creationId xmlns:a16="http://schemas.microsoft.com/office/drawing/2014/main" id="{AC48C2B9-2DDA-F848-9BEE-A41548FE5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108" y="0"/>
            <a:ext cx="7179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49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long hair&#10;&#10;Description automatically generated with medium confidence">
            <a:extLst>
              <a:ext uri="{FF2B5EF4-FFF2-40B4-BE49-F238E27FC236}">
                <a16:creationId xmlns:a16="http://schemas.microsoft.com/office/drawing/2014/main" id="{128D8E62-2725-B44A-A4C0-3BC827EAE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68350"/>
            <a:ext cx="975360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2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DAEE-A8A6-3A4F-AADA-6CAC8EDA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0578"/>
          </a:xfrm>
        </p:spPr>
        <p:txBody>
          <a:bodyPr>
            <a:normAutofit fontScale="90000"/>
          </a:bodyPr>
          <a:lstStyle/>
          <a:p>
            <a:r>
              <a:rPr lang="en-BE" dirty="0"/>
              <a:t>Lichtbron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805C0-E225-4344-9F88-02203E6E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5935"/>
            <a:ext cx="9144000" cy="409867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BE" dirty="0"/>
              <a:t>Lichtbron is een object dat licht uitzendt.</a:t>
            </a:r>
          </a:p>
          <a:p>
            <a:pPr algn="l"/>
            <a:endParaRPr lang="en-BE" dirty="0"/>
          </a:p>
          <a:p>
            <a:pPr algn="l"/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lichtbron</a:t>
            </a:r>
            <a:r>
              <a:rPr lang="en-GB" dirty="0"/>
              <a:t> </a:t>
            </a:r>
            <a:r>
              <a:rPr lang="en-GB" dirty="0" err="1"/>
              <a:t>kunnen</a:t>
            </a:r>
            <a:r>
              <a:rPr lang="en-GB" dirty="0"/>
              <a:t> </a:t>
            </a:r>
            <a:r>
              <a:rPr lang="en-GB" dirty="0" err="1"/>
              <a:t>verschillende</a:t>
            </a:r>
            <a:r>
              <a:rPr lang="en-GB" dirty="0"/>
              <a:t> </a:t>
            </a:r>
            <a:r>
              <a:rPr lang="en-GB" dirty="0" err="1"/>
              <a:t>kwaliteiten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</a:t>
            </a:r>
            <a:r>
              <a:rPr lang="en-GB" dirty="0" err="1"/>
              <a:t>toegekend</a:t>
            </a:r>
            <a:r>
              <a:rPr lang="en-GB" dirty="0"/>
              <a:t>:</a:t>
            </a:r>
          </a:p>
          <a:p>
            <a:pPr algn="l"/>
            <a:r>
              <a:rPr lang="en-GB" dirty="0"/>
              <a:t>De </a:t>
            </a:r>
            <a:r>
              <a:rPr lang="en-GB" b="1" dirty="0" err="1"/>
              <a:t>sterkte</a:t>
            </a:r>
            <a:r>
              <a:rPr lang="en-GB" dirty="0"/>
              <a:t> van de </a:t>
            </a:r>
            <a:r>
              <a:rPr lang="en-GB" dirty="0" err="1"/>
              <a:t>lichtbron</a:t>
            </a:r>
            <a:r>
              <a:rPr lang="en-GB" dirty="0"/>
              <a:t>, </a:t>
            </a:r>
            <a:r>
              <a:rPr lang="en-GB" dirty="0" err="1"/>
              <a:t>bijvoorbeeld</a:t>
            </a:r>
            <a:r>
              <a:rPr lang="en-GB" dirty="0"/>
              <a:t> in termen van de </a:t>
            </a:r>
            <a:r>
              <a:rPr lang="en-GB" dirty="0" err="1"/>
              <a:t>hoeveelheid</a:t>
            </a:r>
            <a:r>
              <a:rPr lang="en-GB" dirty="0"/>
              <a:t> </a:t>
            </a:r>
            <a:r>
              <a:rPr lang="en-GB" dirty="0" err="1"/>
              <a:t>energie</a:t>
            </a:r>
            <a:r>
              <a:rPr lang="en-GB" dirty="0"/>
              <a:t> in de </a:t>
            </a:r>
            <a:r>
              <a:rPr lang="en-GB" dirty="0" err="1"/>
              <a:t>vorm</a:t>
            </a:r>
            <a:r>
              <a:rPr lang="en-GB" dirty="0"/>
              <a:t> van </a:t>
            </a:r>
            <a:r>
              <a:rPr lang="en-GB" dirty="0" err="1"/>
              <a:t>licht</a:t>
            </a:r>
            <a:r>
              <a:rPr lang="en-GB" dirty="0"/>
              <a:t>, die per </a:t>
            </a:r>
            <a:r>
              <a:rPr lang="en-GB" dirty="0" err="1"/>
              <a:t>tijdseenheid</a:t>
            </a:r>
            <a:r>
              <a:rPr lang="en-GB" dirty="0"/>
              <a:t> </a:t>
            </a:r>
            <a:r>
              <a:rPr lang="en-GB" dirty="0" err="1"/>
              <a:t>wordt</a:t>
            </a:r>
            <a:r>
              <a:rPr lang="en-GB" dirty="0"/>
              <a:t> </a:t>
            </a:r>
            <a:r>
              <a:rPr lang="en-GB" dirty="0" err="1"/>
              <a:t>uitgestraald</a:t>
            </a:r>
            <a:r>
              <a:rPr lang="en-GB" dirty="0"/>
              <a:t>, of in lumen.</a:t>
            </a:r>
          </a:p>
          <a:p>
            <a:pPr algn="l"/>
            <a:r>
              <a:rPr lang="en-GB" dirty="0"/>
              <a:t>De </a:t>
            </a:r>
            <a:r>
              <a:rPr lang="en-GB" b="1" dirty="0" err="1"/>
              <a:t>frequentie</a:t>
            </a:r>
            <a:r>
              <a:rPr lang="en-GB" b="1" dirty="0"/>
              <a:t> of </a:t>
            </a:r>
            <a:r>
              <a:rPr lang="en-GB" b="1" dirty="0" err="1"/>
              <a:t>golflenge</a:t>
            </a:r>
            <a:r>
              <a:rPr lang="en-GB" b="1" dirty="0"/>
              <a:t> </a:t>
            </a:r>
            <a:r>
              <a:rPr lang="en-GB" dirty="0"/>
              <a:t>van het </a:t>
            </a:r>
            <a:r>
              <a:rPr lang="en-GB" dirty="0" err="1"/>
              <a:t>licht</a:t>
            </a:r>
            <a:r>
              <a:rPr lang="en-GB" dirty="0"/>
              <a:t>, of – in </a:t>
            </a:r>
            <a:r>
              <a:rPr lang="en-GB" dirty="0" err="1"/>
              <a:t>geval</a:t>
            </a:r>
            <a:r>
              <a:rPr lang="en-GB" dirty="0"/>
              <a:t> van </a:t>
            </a:r>
            <a:r>
              <a:rPr lang="en-GB" dirty="0" err="1"/>
              <a:t>gemengd</a:t>
            </a:r>
            <a:r>
              <a:rPr lang="en-GB" dirty="0"/>
              <a:t> </a:t>
            </a:r>
            <a:r>
              <a:rPr lang="en-GB" dirty="0" err="1"/>
              <a:t>licht</a:t>
            </a:r>
            <a:r>
              <a:rPr lang="en-GB" dirty="0"/>
              <a:t> – de </a:t>
            </a:r>
            <a:r>
              <a:rPr lang="en-GB" dirty="0" err="1"/>
              <a:t>kleurtemperatuur</a:t>
            </a:r>
            <a:r>
              <a:rPr lang="en-GB" dirty="0"/>
              <a:t>: de </a:t>
            </a:r>
            <a:r>
              <a:rPr lang="en-GB" dirty="0" err="1"/>
              <a:t>verdeling</a:t>
            </a:r>
            <a:r>
              <a:rPr lang="en-GB" dirty="0"/>
              <a:t> van de </a:t>
            </a:r>
            <a:r>
              <a:rPr lang="en-GB" dirty="0" err="1"/>
              <a:t>frequenties</a:t>
            </a:r>
            <a:r>
              <a:rPr lang="en-GB" dirty="0"/>
              <a:t> van het </a:t>
            </a:r>
            <a:r>
              <a:rPr lang="en-GB" dirty="0" err="1"/>
              <a:t>uitgestraalde</a:t>
            </a:r>
            <a:r>
              <a:rPr lang="en-GB" dirty="0"/>
              <a:t> </a:t>
            </a:r>
            <a:r>
              <a:rPr lang="en-GB" dirty="0" err="1"/>
              <a:t>licht</a:t>
            </a:r>
            <a:r>
              <a:rPr lang="en-GB" dirty="0"/>
              <a:t>;</a:t>
            </a:r>
          </a:p>
          <a:p>
            <a:pPr algn="l"/>
            <a:r>
              <a:rPr lang="en-GB" dirty="0"/>
              <a:t>De </a:t>
            </a:r>
            <a:r>
              <a:rPr lang="en-GB" b="1" dirty="0" err="1"/>
              <a:t>gerichtheid</a:t>
            </a:r>
            <a:r>
              <a:rPr lang="en-GB" dirty="0"/>
              <a:t> van het </a:t>
            </a:r>
            <a:r>
              <a:rPr lang="en-GB" dirty="0" err="1"/>
              <a:t>uitgestraalde</a:t>
            </a:r>
            <a:r>
              <a:rPr lang="en-GB" dirty="0"/>
              <a:t> </a:t>
            </a:r>
            <a:r>
              <a:rPr lang="en-GB" dirty="0" err="1"/>
              <a:t>licht</a:t>
            </a:r>
            <a:r>
              <a:rPr lang="en-GB" dirty="0"/>
              <a:t>: </a:t>
            </a:r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 </a:t>
            </a:r>
            <a:r>
              <a:rPr lang="en-GB" dirty="0" err="1"/>
              <a:t>paralelle</a:t>
            </a:r>
            <a:r>
              <a:rPr lang="en-GB" dirty="0"/>
              <a:t> </a:t>
            </a:r>
            <a:r>
              <a:rPr lang="en-GB" dirty="0" err="1"/>
              <a:t>bundel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, </a:t>
            </a:r>
            <a:r>
              <a:rPr lang="en-GB" dirty="0" err="1"/>
              <a:t>zoals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laser, of </a:t>
            </a:r>
            <a:r>
              <a:rPr lang="en-GB" dirty="0" err="1"/>
              <a:t>rondomstralend</a:t>
            </a:r>
            <a:r>
              <a:rPr lang="en-GB" dirty="0"/>
              <a:t>, </a:t>
            </a:r>
            <a:r>
              <a:rPr lang="en-GB" dirty="0" err="1"/>
              <a:t>zoals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gloeilamp</a:t>
            </a:r>
            <a:r>
              <a:rPr lang="en-GB" dirty="0"/>
              <a:t>.</a:t>
            </a:r>
          </a:p>
          <a:p>
            <a:pPr algn="l"/>
            <a:r>
              <a:rPr lang="en-GB" dirty="0"/>
              <a:t>De </a:t>
            </a:r>
            <a:r>
              <a:rPr lang="en-GB" b="1" dirty="0" err="1"/>
              <a:t>vorm</a:t>
            </a:r>
            <a:r>
              <a:rPr lang="en-GB" dirty="0"/>
              <a:t> van de </a:t>
            </a:r>
            <a:r>
              <a:rPr lang="en-GB" dirty="0" err="1"/>
              <a:t>lichtbron</a:t>
            </a:r>
            <a:r>
              <a:rPr lang="en-GB" dirty="0"/>
              <a:t> </a:t>
            </a:r>
            <a:r>
              <a:rPr lang="en-GB" dirty="0" err="1"/>
              <a:t>zelf</a:t>
            </a:r>
            <a:r>
              <a:rPr lang="en-GB" dirty="0"/>
              <a:t>: </a:t>
            </a:r>
            <a:r>
              <a:rPr lang="en-GB" dirty="0" err="1"/>
              <a:t>een</a:t>
            </a:r>
            <a:r>
              <a:rPr lang="en-GB" dirty="0"/>
              <a:t> </a:t>
            </a:r>
            <a:r>
              <a:rPr lang="en-GB" i="1" dirty="0" err="1"/>
              <a:t>puntvormige</a:t>
            </a:r>
            <a:r>
              <a:rPr lang="en-GB" dirty="0"/>
              <a:t> </a:t>
            </a:r>
            <a:r>
              <a:rPr lang="en-GB" dirty="0" err="1"/>
              <a:t>lichtbron</a:t>
            </a:r>
            <a:r>
              <a:rPr lang="en-GB" dirty="0"/>
              <a:t> of </a:t>
            </a:r>
            <a:r>
              <a:rPr lang="en-GB" dirty="0" err="1"/>
              <a:t>een</a:t>
            </a:r>
            <a:r>
              <a:rPr lang="en-GB" dirty="0"/>
              <a:t> </a:t>
            </a:r>
            <a:r>
              <a:rPr lang="en-GB" i="1" dirty="0"/>
              <a:t>diffuse</a:t>
            </a:r>
            <a:r>
              <a:rPr lang="en-GB" dirty="0"/>
              <a:t> </a:t>
            </a:r>
            <a:r>
              <a:rPr lang="en-GB" dirty="0" err="1"/>
              <a:t>lichtbron</a:t>
            </a:r>
            <a:r>
              <a:rPr lang="en-GB" dirty="0"/>
              <a:t>.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717376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6AC226DB-BAEF-4F4D-825C-C22E58F10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342900"/>
            <a:ext cx="9347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03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indoor, wall, posing&#10;&#10;Description automatically generated">
            <a:extLst>
              <a:ext uri="{FF2B5EF4-FFF2-40B4-BE49-F238E27FC236}">
                <a16:creationId xmlns:a16="http://schemas.microsoft.com/office/drawing/2014/main" id="{C773A79C-AD31-A043-987A-6AF934D23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0" y="628650"/>
            <a:ext cx="36195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8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men posing for a photo&#10;&#10;Description automatically generated">
            <a:extLst>
              <a:ext uri="{FF2B5EF4-FFF2-40B4-BE49-F238E27FC236}">
                <a16:creationId xmlns:a16="http://schemas.microsoft.com/office/drawing/2014/main" id="{1588F4B0-CA09-F046-A432-F55C79FA8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0" y="1339850"/>
            <a:ext cx="62738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0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clothing, posing&#10;&#10;Description automatically generated">
            <a:extLst>
              <a:ext uri="{FF2B5EF4-FFF2-40B4-BE49-F238E27FC236}">
                <a16:creationId xmlns:a16="http://schemas.microsoft.com/office/drawing/2014/main" id="{7F36BACC-27ED-5D45-B892-F546FEB8C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88900"/>
            <a:ext cx="99314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48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DAEE-A8A6-3A4F-AADA-6CAC8EDA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0578"/>
          </a:xfrm>
        </p:spPr>
        <p:txBody>
          <a:bodyPr>
            <a:normAutofit fontScale="90000"/>
          </a:bodyPr>
          <a:lstStyle/>
          <a:p>
            <a:r>
              <a:rPr lang="en-BE" dirty="0"/>
              <a:t>Oefening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805C0-E225-4344-9F88-02203E6E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5935"/>
            <a:ext cx="9144000" cy="399687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dirty="0"/>
              <a:t>Wat </a:t>
            </a:r>
            <a:r>
              <a:rPr lang="en-GB" dirty="0" err="1"/>
              <a:t>zie</a:t>
            </a:r>
            <a:r>
              <a:rPr lang="en-GB" dirty="0"/>
              <a:t> je?</a:t>
            </a:r>
          </a:p>
          <a:p>
            <a:pPr algn="l"/>
            <a:endParaRPr lang="en-GB" dirty="0"/>
          </a:p>
          <a:p>
            <a:pPr algn="l"/>
            <a:endParaRPr lang="en-GB" b="1" dirty="0"/>
          </a:p>
          <a:p>
            <a:pPr algn="l"/>
            <a:r>
              <a:rPr lang="en-GB" dirty="0" err="1"/>
              <a:t>Natuurlijk</a:t>
            </a:r>
            <a:r>
              <a:rPr lang="en-GB" dirty="0"/>
              <a:t> of </a:t>
            </a:r>
            <a:r>
              <a:rPr lang="en-GB" dirty="0" err="1"/>
              <a:t>kunstlicht</a:t>
            </a:r>
            <a:r>
              <a:rPr lang="en-GB" dirty="0"/>
              <a:t>? </a:t>
            </a:r>
          </a:p>
          <a:p>
            <a:pPr algn="l"/>
            <a:r>
              <a:rPr lang="en-GB" dirty="0" err="1"/>
              <a:t>Reflecterend</a:t>
            </a:r>
            <a:r>
              <a:rPr lang="en-GB" dirty="0"/>
              <a:t>? Zo </a:t>
            </a:r>
            <a:r>
              <a:rPr lang="en-GB" dirty="0" err="1"/>
              <a:t>ja</a:t>
            </a:r>
            <a:r>
              <a:rPr lang="en-GB" dirty="0"/>
              <a:t>, </a:t>
            </a:r>
            <a:r>
              <a:rPr lang="en-GB" dirty="0" err="1"/>
              <a:t>welke</a:t>
            </a:r>
            <a:r>
              <a:rPr lang="en-GB" dirty="0"/>
              <a:t> </a:t>
            </a:r>
            <a:r>
              <a:rPr lang="en-GB" dirty="0" err="1"/>
              <a:t>reflectie</a:t>
            </a:r>
            <a:r>
              <a:rPr lang="en-GB" dirty="0"/>
              <a:t>?</a:t>
            </a:r>
          </a:p>
          <a:p>
            <a:pPr algn="l"/>
            <a:r>
              <a:rPr lang="en-GB" dirty="0" err="1"/>
              <a:t>Welke</a:t>
            </a:r>
            <a:r>
              <a:rPr lang="en-GB" dirty="0"/>
              <a:t> </a:t>
            </a:r>
            <a:r>
              <a:rPr lang="en-GB" dirty="0" err="1"/>
              <a:t>bron</a:t>
            </a:r>
            <a:r>
              <a:rPr lang="en-GB" dirty="0"/>
              <a:t>? (</a:t>
            </a:r>
            <a:r>
              <a:rPr lang="en-GB" dirty="0" err="1"/>
              <a:t>zon</a:t>
            </a:r>
            <a:r>
              <a:rPr lang="en-GB" dirty="0"/>
              <a:t>, </a:t>
            </a:r>
            <a:r>
              <a:rPr lang="en-GB" dirty="0" err="1"/>
              <a:t>gloeilamp</a:t>
            </a:r>
            <a:r>
              <a:rPr lang="en-GB" dirty="0"/>
              <a:t>,…)</a:t>
            </a:r>
          </a:p>
          <a:p>
            <a:pPr algn="l"/>
            <a:r>
              <a:rPr lang="en-GB" dirty="0" err="1"/>
              <a:t>Welke</a:t>
            </a:r>
            <a:r>
              <a:rPr lang="en-GB" dirty="0"/>
              <a:t> </a:t>
            </a:r>
            <a:r>
              <a:rPr lang="en-GB" dirty="0" err="1"/>
              <a:t>lichtvorm</a:t>
            </a:r>
            <a:r>
              <a:rPr lang="en-GB" dirty="0"/>
              <a:t>? (</a:t>
            </a:r>
            <a:r>
              <a:rPr lang="en-GB" dirty="0" err="1"/>
              <a:t>bundel</a:t>
            </a:r>
            <a:r>
              <a:rPr lang="en-GB" dirty="0"/>
              <a:t>/</a:t>
            </a:r>
            <a:r>
              <a:rPr lang="en-GB" dirty="0" err="1"/>
              <a:t>difuse</a:t>
            </a:r>
            <a:r>
              <a:rPr lang="en-GB" dirty="0"/>
              <a:t>)</a:t>
            </a:r>
          </a:p>
          <a:p>
            <a:pPr algn="l"/>
            <a:r>
              <a:rPr lang="en-GB" dirty="0" err="1"/>
              <a:t>Lichtbron</a:t>
            </a:r>
            <a:r>
              <a:rPr lang="en-GB" dirty="0"/>
              <a:t> </a:t>
            </a:r>
            <a:r>
              <a:rPr lang="en-GB" dirty="0" err="1"/>
              <a:t>ver</a:t>
            </a:r>
            <a:r>
              <a:rPr lang="en-GB" dirty="0"/>
              <a:t> of </a:t>
            </a:r>
            <a:r>
              <a:rPr lang="en-GB" dirty="0" err="1"/>
              <a:t>dichtbij</a:t>
            </a:r>
            <a:r>
              <a:rPr lang="en-GB" dirty="0"/>
              <a:t>?</a:t>
            </a:r>
          </a:p>
          <a:p>
            <a:pPr algn="l"/>
            <a:r>
              <a:rPr lang="en-GB" dirty="0"/>
              <a:t>Hard </a:t>
            </a:r>
            <a:r>
              <a:rPr lang="en-GB" dirty="0" err="1"/>
              <a:t>licht</a:t>
            </a:r>
            <a:r>
              <a:rPr lang="en-GB" dirty="0"/>
              <a:t> of </a:t>
            </a:r>
            <a:r>
              <a:rPr lang="en-GB" dirty="0" err="1"/>
              <a:t>zacht</a:t>
            </a:r>
            <a:r>
              <a:rPr lang="en-GB" dirty="0"/>
              <a:t> </a:t>
            </a:r>
            <a:r>
              <a:rPr lang="en-GB" dirty="0" err="1"/>
              <a:t>licht</a:t>
            </a:r>
            <a:r>
              <a:rPr lang="en-GB" dirty="0"/>
              <a:t>?</a:t>
            </a:r>
          </a:p>
          <a:p>
            <a:pPr algn="l"/>
            <a:r>
              <a:rPr lang="en-GB" dirty="0" err="1"/>
              <a:t>Hoeveel</a:t>
            </a:r>
            <a:r>
              <a:rPr lang="en-GB" dirty="0"/>
              <a:t> </a:t>
            </a:r>
            <a:r>
              <a:rPr lang="en-GB" dirty="0" err="1"/>
              <a:t>lichtbronnen</a:t>
            </a:r>
            <a:r>
              <a:rPr lang="en-GB" dirty="0"/>
              <a:t>?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37790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DAEE-A8A6-3A4F-AADA-6CAC8EDA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0578"/>
          </a:xfrm>
        </p:spPr>
        <p:txBody>
          <a:bodyPr>
            <a:normAutofit fontScale="90000"/>
          </a:bodyPr>
          <a:lstStyle/>
          <a:p>
            <a:r>
              <a:rPr lang="en-BE" dirty="0"/>
              <a:t>Oefening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805C0-E225-4344-9F88-02203E6E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5935"/>
            <a:ext cx="9144000" cy="399687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Wat </a:t>
            </a:r>
            <a:r>
              <a:rPr lang="en-GB" dirty="0" err="1"/>
              <a:t>zie</a:t>
            </a:r>
            <a:r>
              <a:rPr lang="en-GB" dirty="0"/>
              <a:t> je?</a:t>
            </a:r>
          </a:p>
          <a:p>
            <a:pPr algn="l"/>
            <a:endParaRPr lang="en-GB" dirty="0"/>
          </a:p>
          <a:p>
            <a:pPr algn="l"/>
            <a:endParaRPr lang="en-GB" b="1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51989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DAEE-A8A6-3A4F-AADA-6CAC8EDA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0578"/>
          </a:xfrm>
        </p:spPr>
        <p:txBody>
          <a:bodyPr>
            <a:normAutofit fontScale="90000"/>
          </a:bodyPr>
          <a:lstStyle/>
          <a:p>
            <a:r>
              <a:rPr lang="en-BE" dirty="0"/>
              <a:t>Lichtbron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805C0-E225-4344-9F88-02203E6E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5935"/>
            <a:ext cx="9144000" cy="3181865"/>
          </a:xfrm>
        </p:spPr>
        <p:txBody>
          <a:bodyPr>
            <a:normAutofit/>
          </a:bodyPr>
          <a:lstStyle/>
          <a:p>
            <a:pPr algn="l"/>
            <a:r>
              <a:rPr lang="en-GB" dirty="0" err="1"/>
              <a:t>Verschillende</a:t>
            </a:r>
            <a:r>
              <a:rPr lang="en-GB" dirty="0"/>
              <a:t> </a:t>
            </a:r>
            <a:r>
              <a:rPr lang="en-GB" dirty="0" err="1"/>
              <a:t>lichtbronnen</a:t>
            </a:r>
            <a:r>
              <a:rPr lang="en-GB" dirty="0"/>
              <a:t>?</a:t>
            </a:r>
          </a:p>
          <a:p>
            <a:pPr algn="l"/>
            <a:endParaRPr lang="en-GB" dirty="0"/>
          </a:p>
          <a:p>
            <a:pPr algn="l"/>
            <a:r>
              <a:rPr lang="en-GB" dirty="0" err="1"/>
              <a:t>Welke</a:t>
            </a:r>
            <a:r>
              <a:rPr lang="en-GB" dirty="0"/>
              <a:t> </a:t>
            </a:r>
            <a:r>
              <a:rPr lang="en-GB" dirty="0" err="1"/>
              <a:t>lichtbronnen</a:t>
            </a:r>
            <a:r>
              <a:rPr lang="en-GB" dirty="0"/>
              <a:t> </a:t>
            </a:r>
            <a:r>
              <a:rPr lang="en-GB" dirty="0" err="1"/>
              <a:t>kennen</a:t>
            </a:r>
            <a:r>
              <a:rPr lang="en-GB" dirty="0"/>
              <a:t> </a:t>
            </a:r>
            <a:r>
              <a:rPr lang="en-GB" dirty="0" err="1"/>
              <a:t>jullie</a:t>
            </a:r>
            <a:r>
              <a:rPr lang="en-GB" dirty="0"/>
              <a:t>? 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58518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DAEE-A8A6-3A4F-AADA-6CAC8EDA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0578"/>
          </a:xfrm>
        </p:spPr>
        <p:txBody>
          <a:bodyPr>
            <a:normAutofit fontScale="90000"/>
          </a:bodyPr>
          <a:lstStyle/>
          <a:p>
            <a:r>
              <a:rPr lang="en-BE" dirty="0"/>
              <a:t>Lichtbron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805C0-E225-4344-9F88-02203E6E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5935"/>
            <a:ext cx="9144000" cy="399687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GB" dirty="0" err="1"/>
              <a:t>Verschillende</a:t>
            </a:r>
            <a:r>
              <a:rPr lang="en-GB" dirty="0"/>
              <a:t> </a:t>
            </a:r>
            <a:r>
              <a:rPr lang="en-GB" dirty="0" err="1"/>
              <a:t>lichtbronnen</a:t>
            </a:r>
            <a:r>
              <a:rPr lang="en-GB" dirty="0"/>
              <a:t>?</a:t>
            </a:r>
          </a:p>
          <a:p>
            <a:pPr algn="l"/>
            <a:endParaRPr lang="en-GB" dirty="0"/>
          </a:p>
          <a:p>
            <a:pPr algn="l"/>
            <a:r>
              <a:rPr lang="en-GB" b="1" dirty="0" err="1"/>
              <a:t>Natuurlijke</a:t>
            </a:r>
            <a:r>
              <a:rPr lang="en-GB" b="1" dirty="0"/>
              <a:t> </a:t>
            </a:r>
            <a:r>
              <a:rPr lang="en-GB" b="1" dirty="0" err="1"/>
              <a:t>lichtbronnen</a:t>
            </a:r>
            <a:r>
              <a:rPr lang="en-GB" b="1" dirty="0"/>
              <a:t>: </a:t>
            </a:r>
          </a:p>
          <a:p>
            <a:pPr algn="l"/>
            <a:r>
              <a:rPr lang="en-GB" dirty="0" err="1"/>
              <a:t>Zon</a:t>
            </a:r>
            <a:r>
              <a:rPr lang="en-GB" dirty="0"/>
              <a:t>, </a:t>
            </a:r>
            <a:r>
              <a:rPr lang="en-GB" dirty="0" err="1"/>
              <a:t>vuur</a:t>
            </a:r>
            <a:r>
              <a:rPr lang="en-GB" dirty="0"/>
              <a:t>, </a:t>
            </a:r>
            <a:r>
              <a:rPr lang="en-GB" dirty="0" err="1"/>
              <a:t>bliksem</a:t>
            </a:r>
            <a:r>
              <a:rPr lang="en-GB" dirty="0"/>
              <a:t>, </a:t>
            </a:r>
            <a:r>
              <a:rPr lang="en-GB" dirty="0" err="1"/>
              <a:t>glimwormen</a:t>
            </a:r>
            <a:r>
              <a:rPr lang="en-GB" dirty="0"/>
              <a:t>,…</a:t>
            </a:r>
          </a:p>
          <a:p>
            <a:pPr algn="l"/>
            <a:endParaRPr lang="en-GB" dirty="0"/>
          </a:p>
          <a:p>
            <a:pPr algn="l"/>
            <a:r>
              <a:rPr lang="en-GB" b="1" dirty="0" err="1"/>
              <a:t>Kunstmatige</a:t>
            </a:r>
            <a:r>
              <a:rPr lang="en-GB" b="1" dirty="0"/>
              <a:t> </a:t>
            </a:r>
            <a:r>
              <a:rPr lang="en-GB" b="1" dirty="0" err="1"/>
              <a:t>lichtbronnen</a:t>
            </a:r>
            <a:r>
              <a:rPr lang="en-GB" b="1" dirty="0"/>
              <a:t>:</a:t>
            </a:r>
          </a:p>
          <a:p>
            <a:pPr algn="l"/>
            <a:r>
              <a:rPr lang="en-GB" dirty="0" err="1"/>
              <a:t>Gloeilamp</a:t>
            </a:r>
            <a:r>
              <a:rPr lang="en-GB" dirty="0"/>
              <a:t>, TL, led, plasma,…  </a:t>
            </a:r>
          </a:p>
          <a:p>
            <a:pPr algn="l"/>
            <a:endParaRPr lang="en-GB" dirty="0"/>
          </a:p>
          <a:p>
            <a:pPr algn="l"/>
            <a:r>
              <a:rPr lang="en-GB" b="1" dirty="0" err="1"/>
              <a:t>Reflectie</a:t>
            </a:r>
            <a:endParaRPr lang="en-GB" b="1" dirty="0"/>
          </a:p>
          <a:p>
            <a:pPr algn="l"/>
            <a:r>
              <a:rPr lang="en-GB" dirty="0" err="1"/>
              <a:t>Maan</a:t>
            </a:r>
            <a:r>
              <a:rPr lang="en-GB" dirty="0"/>
              <a:t>, </a:t>
            </a:r>
            <a:r>
              <a:rPr lang="en-GB" dirty="0" err="1"/>
              <a:t>hemel</a:t>
            </a:r>
            <a:r>
              <a:rPr lang="en-GB" dirty="0"/>
              <a:t> of </a:t>
            </a:r>
            <a:r>
              <a:rPr lang="en-GB" dirty="0" err="1"/>
              <a:t>een</a:t>
            </a:r>
            <a:r>
              <a:rPr lang="en-GB" dirty="0"/>
              <a:t> reflector (</a:t>
            </a:r>
            <a:r>
              <a:rPr lang="en-GB" dirty="0" err="1"/>
              <a:t>raam</a:t>
            </a:r>
            <a:r>
              <a:rPr lang="en-GB" dirty="0"/>
              <a:t>, reflector, </a:t>
            </a:r>
            <a:r>
              <a:rPr lang="en-GB" dirty="0" err="1"/>
              <a:t>muur</a:t>
            </a:r>
            <a:r>
              <a:rPr lang="en-GB" dirty="0"/>
              <a:t>,… ) </a:t>
            </a:r>
            <a:r>
              <a:rPr lang="en-GB" dirty="0" err="1"/>
              <a:t>en</a:t>
            </a:r>
            <a:r>
              <a:rPr lang="en-GB" dirty="0"/>
              <a:t> elk </a:t>
            </a:r>
            <a:r>
              <a:rPr lang="en-GB" dirty="0" err="1"/>
              <a:t>voorwerp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zwart</a:t>
            </a:r>
            <a:r>
              <a:rPr lang="en-GB" dirty="0"/>
              <a:t> is. </a:t>
            </a:r>
          </a:p>
          <a:p>
            <a:pPr algn="l"/>
            <a:endParaRPr lang="en-GB" dirty="0"/>
          </a:p>
          <a:p>
            <a:pPr algn="l"/>
            <a:r>
              <a:rPr lang="en-GB" dirty="0">
                <a:sym typeface="Wingdings" pitchFamily="2" charset="2"/>
              </a:rPr>
              <a:t>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voorwerp</a:t>
            </a:r>
            <a:r>
              <a:rPr lang="en-GB" dirty="0"/>
              <a:t> is </a:t>
            </a:r>
            <a:r>
              <a:rPr lang="en-GB" dirty="0" err="1"/>
              <a:t>zichtbaar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er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verschil</a:t>
            </a:r>
            <a:r>
              <a:rPr lang="en-GB" dirty="0"/>
              <a:t> is (in </a:t>
            </a:r>
            <a:r>
              <a:rPr lang="en-GB" dirty="0" err="1"/>
              <a:t>intensiteit</a:t>
            </a:r>
            <a:r>
              <a:rPr lang="en-GB" dirty="0"/>
              <a:t> of </a:t>
            </a:r>
            <a:r>
              <a:rPr lang="en-GB" dirty="0" err="1"/>
              <a:t>kleur</a:t>
            </a:r>
            <a:r>
              <a:rPr lang="en-GB" dirty="0"/>
              <a:t>) </a:t>
            </a:r>
            <a:r>
              <a:rPr lang="en-GB" dirty="0" err="1"/>
              <a:t>tussen</a:t>
            </a:r>
            <a:r>
              <a:rPr lang="en-GB" dirty="0"/>
              <a:t> het </a:t>
            </a:r>
            <a:r>
              <a:rPr lang="en-GB" dirty="0" err="1"/>
              <a:t>licht</a:t>
            </a:r>
            <a:r>
              <a:rPr lang="en-GB" dirty="0"/>
              <a:t> van het </a:t>
            </a:r>
            <a:r>
              <a:rPr lang="en-GB" dirty="0" err="1"/>
              <a:t>voorwerp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van de </a:t>
            </a:r>
            <a:r>
              <a:rPr lang="en-GB" dirty="0" err="1"/>
              <a:t>achtergrond</a:t>
            </a:r>
            <a:r>
              <a:rPr lang="en-GB" dirty="0"/>
              <a:t>.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6788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DAEE-A8A6-3A4F-AADA-6CAC8EDA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0578"/>
          </a:xfrm>
        </p:spPr>
        <p:txBody>
          <a:bodyPr>
            <a:normAutofit fontScale="90000"/>
          </a:bodyPr>
          <a:lstStyle/>
          <a:p>
            <a:r>
              <a:rPr lang="en-BE" dirty="0"/>
              <a:t>Lichtbron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805C0-E225-4344-9F88-02203E6E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5935"/>
            <a:ext cx="9144000" cy="3996874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Kelvin - </a:t>
            </a:r>
            <a:r>
              <a:rPr lang="en-GB" dirty="0" err="1"/>
              <a:t>kleurtemperatuur</a:t>
            </a:r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BE" dirty="0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3625AAFD-12A1-914A-9D1C-64FFFC7F4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136" y="2975822"/>
            <a:ext cx="45847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4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DAEE-A8A6-3A4F-AADA-6CAC8EDA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0578"/>
          </a:xfrm>
        </p:spPr>
        <p:txBody>
          <a:bodyPr>
            <a:normAutofit fontScale="90000"/>
          </a:bodyPr>
          <a:lstStyle/>
          <a:p>
            <a:r>
              <a:rPr lang="en-BE" dirty="0"/>
              <a:t>Lichtbron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03112BD1-F733-044D-AD24-FF8C6A2BD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09" y="1816315"/>
            <a:ext cx="98806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1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DAEE-A8A6-3A4F-AADA-6CAC8EDA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0578"/>
          </a:xfrm>
        </p:spPr>
        <p:txBody>
          <a:bodyPr>
            <a:normAutofit fontScale="90000"/>
          </a:bodyPr>
          <a:lstStyle/>
          <a:p>
            <a:r>
              <a:rPr lang="en-BE" dirty="0"/>
              <a:t>Lichtbron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805C0-E225-4344-9F88-02203E6E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5935"/>
            <a:ext cx="9144000" cy="3996874"/>
          </a:xfrm>
        </p:spPr>
        <p:txBody>
          <a:bodyPr>
            <a:normAutofit/>
          </a:bodyPr>
          <a:lstStyle/>
          <a:p>
            <a:pPr algn="l"/>
            <a:r>
              <a:rPr lang="en-GB" dirty="0" err="1"/>
              <a:t>Zacht</a:t>
            </a:r>
            <a:r>
              <a:rPr lang="en-GB" dirty="0"/>
              <a:t> </a:t>
            </a:r>
            <a:r>
              <a:rPr lang="en-GB" dirty="0" err="1"/>
              <a:t>licht</a:t>
            </a:r>
            <a:r>
              <a:rPr lang="en-GB" dirty="0"/>
              <a:t>?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dirty="0"/>
              <a:t>Hard </a:t>
            </a:r>
            <a:r>
              <a:rPr lang="en-GB" dirty="0" err="1"/>
              <a:t>licht</a:t>
            </a:r>
            <a:r>
              <a:rPr lang="en-GB" dirty="0"/>
              <a:t>?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6118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DAEE-A8A6-3A4F-AADA-6CAC8EDA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0578"/>
          </a:xfrm>
        </p:spPr>
        <p:txBody>
          <a:bodyPr>
            <a:normAutofit fontScale="90000"/>
          </a:bodyPr>
          <a:lstStyle/>
          <a:p>
            <a:r>
              <a:rPr lang="en-BE" dirty="0"/>
              <a:t>Lichtbron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805C0-E225-4344-9F88-02203E6E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5935"/>
            <a:ext cx="9144000" cy="3996874"/>
          </a:xfrm>
        </p:spPr>
        <p:txBody>
          <a:bodyPr>
            <a:normAutofit lnSpcReduction="10000"/>
          </a:bodyPr>
          <a:lstStyle/>
          <a:p>
            <a:pPr algn="l"/>
            <a:r>
              <a:rPr lang="en-GB" b="1" i="1" u="sng" dirty="0" err="1"/>
              <a:t>Zacht</a:t>
            </a:r>
            <a:r>
              <a:rPr lang="en-GB" b="1" i="1" u="sng" dirty="0"/>
              <a:t> </a:t>
            </a:r>
            <a:r>
              <a:rPr lang="en-GB" b="1" i="1" u="sng" dirty="0" err="1"/>
              <a:t>licht</a:t>
            </a:r>
            <a:r>
              <a:rPr lang="en-GB" b="1" i="1" u="sng" dirty="0"/>
              <a:t>?</a:t>
            </a:r>
          </a:p>
          <a:p>
            <a:pPr algn="l"/>
            <a:r>
              <a:rPr lang="en-GB" dirty="0" err="1"/>
              <a:t>Bv</a:t>
            </a:r>
            <a:r>
              <a:rPr lang="en-GB" dirty="0"/>
              <a:t>. </a:t>
            </a:r>
            <a:r>
              <a:rPr lang="en-GB" dirty="0" err="1"/>
              <a:t>raamlicht</a:t>
            </a:r>
            <a:r>
              <a:rPr lang="en-GB" dirty="0"/>
              <a:t> op het </a:t>
            </a:r>
            <a:r>
              <a:rPr lang="en-GB" dirty="0" err="1"/>
              <a:t>noorden</a:t>
            </a:r>
            <a:r>
              <a:rPr lang="en-GB" dirty="0"/>
              <a:t>.</a:t>
            </a:r>
          </a:p>
          <a:p>
            <a:pPr algn="l"/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Licht </a:t>
            </a:r>
            <a:r>
              <a:rPr lang="en-GB" dirty="0" err="1"/>
              <a:t>dat</a:t>
            </a:r>
            <a:r>
              <a:rPr lang="en-GB" dirty="0"/>
              <a:t> indirect op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onderwerp</a:t>
            </a:r>
            <a:r>
              <a:rPr lang="en-GB" dirty="0"/>
              <a:t> </a:t>
            </a:r>
            <a:r>
              <a:rPr lang="en-GB" dirty="0" err="1"/>
              <a:t>valt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zodoende</a:t>
            </a:r>
            <a:r>
              <a:rPr lang="en-GB" dirty="0"/>
              <a:t> </a:t>
            </a:r>
            <a:r>
              <a:rPr lang="en-GB" dirty="0" err="1"/>
              <a:t>meer</a:t>
            </a:r>
            <a:r>
              <a:rPr lang="en-GB" dirty="0"/>
              <a:t> </a:t>
            </a:r>
            <a:r>
              <a:rPr lang="en-GB" dirty="0" err="1"/>
              <a:t>verspreid</a:t>
            </a:r>
            <a:r>
              <a:rPr lang="en-GB" dirty="0"/>
              <a:t> is, </a:t>
            </a:r>
            <a:r>
              <a:rPr lang="en-GB" dirty="0" err="1"/>
              <a:t>noemen</a:t>
            </a:r>
            <a:r>
              <a:rPr lang="en-GB" dirty="0"/>
              <a:t> we </a:t>
            </a:r>
            <a:r>
              <a:rPr lang="en-GB" dirty="0" err="1"/>
              <a:t>zacht</a:t>
            </a:r>
            <a:r>
              <a:rPr lang="en-GB" dirty="0"/>
              <a:t> </a:t>
            </a:r>
            <a:r>
              <a:rPr lang="en-GB" dirty="0" err="1"/>
              <a:t>licht</a:t>
            </a:r>
            <a:r>
              <a:rPr lang="en-GB" dirty="0"/>
              <a:t>.</a:t>
            </a:r>
          </a:p>
          <a:p>
            <a:pPr algn="l"/>
            <a:endParaRPr lang="en-GB" dirty="0"/>
          </a:p>
          <a:p>
            <a:pPr algn="l"/>
            <a:r>
              <a:rPr lang="en-GB" b="1" dirty="0"/>
              <a:t>Met </a:t>
            </a:r>
            <a:r>
              <a:rPr lang="en-GB" b="1" dirty="0" err="1"/>
              <a:t>verzachting</a:t>
            </a:r>
            <a:r>
              <a:rPr lang="en-GB" dirty="0"/>
              <a:t> – het </a:t>
            </a:r>
            <a:r>
              <a:rPr lang="en-GB" dirty="0" err="1"/>
              <a:t>licht</a:t>
            </a:r>
            <a:r>
              <a:rPr lang="en-GB" dirty="0"/>
              <a:t> van de </a:t>
            </a:r>
            <a:r>
              <a:rPr lang="en-GB" dirty="0" err="1"/>
              <a:t>lichtbron</a:t>
            </a:r>
            <a:r>
              <a:rPr lang="en-GB" dirty="0"/>
              <a:t> </a:t>
            </a:r>
            <a:r>
              <a:rPr lang="en-GB" dirty="0" err="1"/>
              <a:t>valt</a:t>
            </a:r>
            <a:r>
              <a:rPr lang="en-GB" dirty="0"/>
              <a:t> via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diffuus</a:t>
            </a:r>
            <a:r>
              <a:rPr lang="en-GB" dirty="0"/>
              <a:t> </a:t>
            </a:r>
            <a:r>
              <a:rPr lang="en-GB" dirty="0" err="1"/>
              <a:t>makend</a:t>
            </a:r>
            <a:r>
              <a:rPr lang="en-GB" dirty="0"/>
              <a:t> object op het </a:t>
            </a:r>
            <a:r>
              <a:rPr lang="en-GB" dirty="0" err="1"/>
              <a:t>onderwerp</a:t>
            </a:r>
            <a:r>
              <a:rPr lang="en-GB" dirty="0"/>
              <a:t>. </a:t>
            </a:r>
            <a:r>
              <a:rPr lang="en-GB" dirty="0" err="1"/>
              <a:t>Denk</a:t>
            </a:r>
            <a:r>
              <a:rPr lang="en-GB" dirty="0"/>
              <a:t> </a:t>
            </a:r>
            <a:r>
              <a:rPr lang="en-GB" dirty="0" err="1"/>
              <a:t>bijvoorbeeld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zonlicht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door de </a:t>
            </a:r>
            <a:r>
              <a:rPr lang="en-GB" dirty="0" err="1"/>
              <a:t>wolken</a:t>
            </a:r>
            <a:r>
              <a:rPr lang="en-GB" dirty="0"/>
              <a:t> </a:t>
            </a:r>
            <a:r>
              <a:rPr lang="en-GB" dirty="0" err="1"/>
              <a:t>schijnt</a:t>
            </a:r>
            <a:r>
              <a:rPr lang="en-GB" dirty="0"/>
              <a:t>. Of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softbox</a:t>
            </a:r>
            <a:r>
              <a:rPr lang="en-GB" dirty="0"/>
              <a:t> op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flitser</a:t>
            </a:r>
            <a:r>
              <a:rPr lang="en-GB" dirty="0"/>
              <a:t>.</a:t>
            </a:r>
          </a:p>
          <a:p>
            <a:pPr algn="l"/>
            <a:r>
              <a:rPr lang="en-GB" b="1" dirty="0"/>
              <a:t>Grote </a:t>
            </a:r>
            <a:r>
              <a:rPr lang="en-GB" b="1" dirty="0" err="1"/>
              <a:t>lichtbron</a:t>
            </a:r>
            <a:r>
              <a:rPr lang="en-GB" dirty="0"/>
              <a:t> – </a:t>
            </a:r>
            <a:r>
              <a:rPr lang="en-GB" dirty="0" err="1"/>
              <a:t>licht</a:t>
            </a:r>
            <a:r>
              <a:rPr lang="en-GB" dirty="0"/>
              <a:t> is </a:t>
            </a:r>
            <a:r>
              <a:rPr lang="en-GB" dirty="0" err="1"/>
              <a:t>zachter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de </a:t>
            </a:r>
            <a:r>
              <a:rPr lang="en-GB" dirty="0" err="1"/>
              <a:t>lichtbron</a:t>
            </a:r>
            <a:r>
              <a:rPr lang="en-GB" dirty="0"/>
              <a:t> </a:t>
            </a:r>
            <a:r>
              <a:rPr lang="en-GB" dirty="0" err="1"/>
              <a:t>relatief</a:t>
            </a:r>
            <a:r>
              <a:rPr lang="en-GB" dirty="0"/>
              <a:t> </a:t>
            </a:r>
            <a:r>
              <a:rPr lang="en-GB" dirty="0" err="1"/>
              <a:t>gezien</a:t>
            </a:r>
            <a:r>
              <a:rPr lang="en-GB" dirty="0"/>
              <a:t> </a:t>
            </a:r>
            <a:r>
              <a:rPr lang="en-GB" dirty="0" err="1"/>
              <a:t>groter</a:t>
            </a:r>
            <a:r>
              <a:rPr lang="en-GB" dirty="0"/>
              <a:t> is. Je </a:t>
            </a:r>
            <a:r>
              <a:rPr lang="en-GB" dirty="0" err="1"/>
              <a:t>kunt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lichtbron</a:t>
            </a:r>
            <a:r>
              <a:rPr lang="en-GB" dirty="0"/>
              <a:t> </a:t>
            </a:r>
            <a:r>
              <a:rPr lang="en-GB" dirty="0" err="1"/>
              <a:t>dus</a:t>
            </a:r>
            <a:r>
              <a:rPr lang="en-GB" dirty="0"/>
              <a:t> “</a:t>
            </a:r>
            <a:r>
              <a:rPr lang="en-GB" dirty="0" err="1"/>
              <a:t>vergroten</a:t>
            </a:r>
            <a:r>
              <a:rPr lang="en-GB" dirty="0"/>
              <a:t>”, door je </a:t>
            </a:r>
            <a:r>
              <a:rPr lang="en-GB" dirty="0" err="1"/>
              <a:t>onderwerp</a:t>
            </a:r>
            <a:r>
              <a:rPr lang="en-GB" dirty="0"/>
              <a:t> </a:t>
            </a:r>
            <a:r>
              <a:rPr lang="en-GB" dirty="0" err="1"/>
              <a:t>dichter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de </a:t>
            </a:r>
            <a:r>
              <a:rPr lang="en-GB" dirty="0" err="1"/>
              <a:t>lichtbron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plaatsen</a:t>
            </a:r>
            <a:r>
              <a:rPr lang="en-GB" dirty="0"/>
              <a:t>.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58802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CDAEE-A8A6-3A4F-AADA-6CAC8EDA6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0578"/>
          </a:xfrm>
        </p:spPr>
        <p:txBody>
          <a:bodyPr>
            <a:normAutofit fontScale="90000"/>
          </a:bodyPr>
          <a:lstStyle/>
          <a:p>
            <a:r>
              <a:rPr lang="en-BE" dirty="0"/>
              <a:t>Lichtbron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805C0-E225-4344-9F88-02203E6E9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5935"/>
            <a:ext cx="9144000" cy="3996874"/>
          </a:xfrm>
        </p:spPr>
        <p:txBody>
          <a:bodyPr>
            <a:normAutofit lnSpcReduction="10000"/>
          </a:bodyPr>
          <a:lstStyle/>
          <a:p>
            <a:pPr algn="l"/>
            <a:r>
              <a:rPr lang="en-GB" b="1" u="sng" dirty="0"/>
              <a:t>Hard </a:t>
            </a:r>
            <a:r>
              <a:rPr lang="en-GB" b="1" u="sng" dirty="0" err="1"/>
              <a:t>licht</a:t>
            </a:r>
            <a:r>
              <a:rPr lang="en-GB" b="1" u="sng" dirty="0"/>
              <a:t>?</a:t>
            </a:r>
          </a:p>
          <a:p>
            <a:pPr algn="l"/>
            <a:r>
              <a:rPr lang="en-GB" dirty="0" err="1"/>
              <a:t>Bv</a:t>
            </a:r>
            <a:r>
              <a:rPr lang="en-GB" dirty="0"/>
              <a:t>. </a:t>
            </a:r>
            <a:r>
              <a:rPr lang="en-GB" dirty="0" err="1"/>
              <a:t>zonlicht</a:t>
            </a:r>
            <a:r>
              <a:rPr lang="en-GB" dirty="0"/>
              <a:t> in de </a:t>
            </a:r>
            <a:r>
              <a:rPr lang="en-GB" dirty="0" err="1"/>
              <a:t>zomer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direct </a:t>
            </a:r>
            <a:r>
              <a:rPr lang="en-GB" dirty="0" err="1"/>
              <a:t>flitslicht</a:t>
            </a:r>
            <a:r>
              <a:rPr lang="en-GB" dirty="0"/>
              <a:t>.</a:t>
            </a:r>
          </a:p>
          <a:p>
            <a:pPr marL="342900" indent="-342900" algn="l">
              <a:buFont typeface="Wingdings" pitchFamily="2" charset="2"/>
              <a:buChar char="à"/>
            </a:pPr>
            <a:r>
              <a:rPr lang="en-GB" dirty="0"/>
              <a:t>Licht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zonder</a:t>
            </a:r>
            <a:r>
              <a:rPr lang="en-GB" dirty="0"/>
              <a:t> </a:t>
            </a:r>
            <a:r>
              <a:rPr lang="en-GB" dirty="0" err="1"/>
              <a:t>verzachting</a:t>
            </a:r>
            <a:r>
              <a:rPr lang="en-GB" dirty="0"/>
              <a:t> op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onderwerp</a:t>
            </a:r>
            <a:r>
              <a:rPr lang="en-GB" dirty="0"/>
              <a:t> </a:t>
            </a:r>
            <a:r>
              <a:rPr lang="en-GB" dirty="0" err="1"/>
              <a:t>valt</a:t>
            </a:r>
            <a:r>
              <a:rPr lang="en-GB" dirty="0"/>
              <a:t>, met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kleine</a:t>
            </a:r>
            <a:r>
              <a:rPr lang="en-GB" dirty="0"/>
              <a:t> </a:t>
            </a:r>
            <a:r>
              <a:rPr lang="en-GB" dirty="0" err="1"/>
              <a:t>lichtbron</a:t>
            </a:r>
            <a:r>
              <a:rPr lang="en-GB" dirty="0"/>
              <a:t> </a:t>
            </a:r>
            <a:r>
              <a:rPr lang="en-GB" dirty="0" err="1"/>
              <a:t>noemen</a:t>
            </a:r>
            <a:r>
              <a:rPr lang="en-GB" dirty="0"/>
              <a:t> we hard </a:t>
            </a:r>
            <a:r>
              <a:rPr lang="en-GB" dirty="0" err="1"/>
              <a:t>licht</a:t>
            </a:r>
            <a:r>
              <a:rPr lang="en-GB" dirty="0"/>
              <a:t>.</a:t>
            </a:r>
          </a:p>
          <a:p>
            <a:pPr marL="342900" indent="-342900" algn="l">
              <a:buFont typeface="Wingdings" pitchFamily="2" charset="2"/>
              <a:buChar char="à"/>
            </a:pPr>
            <a:endParaRPr lang="en-GB" dirty="0"/>
          </a:p>
          <a:p>
            <a:pPr algn="l"/>
            <a:r>
              <a:rPr lang="en-GB" b="1" dirty="0" err="1"/>
              <a:t>Zonder</a:t>
            </a:r>
            <a:r>
              <a:rPr lang="en-GB" b="1" dirty="0"/>
              <a:t> </a:t>
            </a:r>
            <a:r>
              <a:rPr lang="en-GB" b="1" dirty="0" err="1"/>
              <a:t>verzachting</a:t>
            </a:r>
            <a:r>
              <a:rPr lang="en-GB" dirty="0"/>
              <a:t> – het </a:t>
            </a:r>
            <a:r>
              <a:rPr lang="en-GB" dirty="0" err="1"/>
              <a:t>licht</a:t>
            </a:r>
            <a:r>
              <a:rPr lang="en-GB" dirty="0"/>
              <a:t> van de </a:t>
            </a:r>
            <a:r>
              <a:rPr lang="en-GB" dirty="0" err="1"/>
              <a:t>lichtbron</a:t>
            </a:r>
            <a:r>
              <a:rPr lang="en-GB" dirty="0"/>
              <a:t> </a:t>
            </a:r>
            <a:r>
              <a:rPr lang="en-GB" dirty="0" err="1"/>
              <a:t>valt</a:t>
            </a:r>
            <a:r>
              <a:rPr lang="en-GB" dirty="0"/>
              <a:t> </a:t>
            </a:r>
            <a:r>
              <a:rPr lang="en-GB" dirty="0" err="1"/>
              <a:t>zonder</a:t>
            </a:r>
            <a:r>
              <a:rPr lang="en-GB" dirty="0"/>
              <a:t> </a:t>
            </a:r>
            <a:r>
              <a:rPr lang="en-GB" dirty="0" err="1"/>
              <a:t>tussenkomstvan</a:t>
            </a:r>
            <a:r>
              <a:rPr lang="en-GB" dirty="0"/>
              <a:t> </a:t>
            </a:r>
            <a:r>
              <a:rPr lang="en-GB" dirty="0" err="1"/>
              <a:t>diffuus</a:t>
            </a:r>
            <a:r>
              <a:rPr lang="en-GB" dirty="0"/>
              <a:t> </a:t>
            </a:r>
            <a:r>
              <a:rPr lang="en-GB" dirty="0" err="1"/>
              <a:t>makende</a:t>
            </a:r>
            <a:r>
              <a:rPr lang="en-GB" dirty="0"/>
              <a:t> </a:t>
            </a:r>
            <a:r>
              <a:rPr lang="en-GB" dirty="0" err="1"/>
              <a:t>objecten</a:t>
            </a:r>
            <a:r>
              <a:rPr lang="en-GB" dirty="0"/>
              <a:t> direct op het </a:t>
            </a:r>
            <a:r>
              <a:rPr lang="en-GB" dirty="0" err="1"/>
              <a:t>onderwerp</a:t>
            </a:r>
            <a:r>
              <a:rPr lang="en-GB" dirty="0"/>
              <a:t>.</a:t>
            </a:r>
          </a:p>
          <a:p>
            <a:pPr algn="l"/>
            <a:r>
              <a:rPr lang="en-GB" b="1" dirty="0" err="1"/>
              <a:t>Kleine</a:t>
            </a:r>
            <a:r>
              <a:rPr lang="en-GB" b="1" dirty="0"/>
              <a:t> </a:t>
            </a:r>
            <a:r>
              <a:rPr lang="en-GB" b="1" dirty="0" err="1"/>
              <a:t>lichtbron</a:t>
            </a:r>
            <a:r>
              <a:rPr lang="en-GB" dirty="0"/>
              <a:t> – </a:t>
            </a:r>
            <a:r>
              <a:rPr lang="en-GB" dirty="0" err="1"/>
              <a:t>licht</a:t>
            </a:r>
            <a:r>
              <a:rPr lang="en-GB" dirty="0"/>
              <a:t> is harder </a:t>
            </a:r>
            <a:r>
              <a:rPr lang="en-GB" dirty="0" err="1"/>
              <a:t>als</a:t>
            </a:r>
            <a:r>
              <a:rPr lang="en-GB" dirty="0"/>
              <a:t> de </a:t>
            </a:r>
            <a:r>
              <a:rPr lang="en-GB" dirty="0" err="1"/>
              <a:t>lichtbron</a:t>
            </a:r>
            <a:r>
              <a:rPr lang="en-GB" dirty="0"/>
              <a:t> </a:t>
            </a:r>
            <a:r>
              <a:rPr lang="en-GB" dirty="0" err="1"/>
              <a:t>klein</a:t>
            </a:r>
            <a:r>
              <a:rPr lang="en-GB" dirty="0"/>
              <a:t> is.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goed</a:t>
            </a:r>
            <a:r>
              <a:rPr lang="en-GB" dirty="0"/>
              <a:t> </a:t>
            </a:r>
            <a:r>
              <a:rPr lang="en-GB" dirty="0" err="1"/>
              <a:t>voorbeeld</a:t>
            </a:r>
            <a:r>
              <a:rPr lang="en-GB" dirty="0"/>
              <a:t> is de </a:t>
            </a:r>
            <a:r>
              <a:rPr lang="en-GB" dirty="0" err="1"/>
              <a:t>zon</a:t>
            </a:r>
            <a:r>
              <a:rPr lang="en-GB" dirty="0"/>
              <a:t>. Ook al is de </a:t>
            </a:r>
            <a:r>
              <a:rPr lang="en-GB" dirty="0" err="1"/>
              <a:t>zon</a:t>
            </a:r>
            <a:r>
              <a:rPr lang="en-GB" dirty="0"/>
              <a:t> </a:t>
            </a:r>
            <a:r>
              <a:rPr lang="en-GB" dirty="0" err="1"/>
              <a:t>gigantisch</a:t>
            </a:r>
            <a:r>
              <a:rPr lang="en-GB" dirty="0"/>
              <a:t> </a:t>
            </a:r>
            <a:r>
              <a:rPr lang="en-GB" dirty="0" err="1"/>
              <a:t>groot</a:t>
            </a:r>
            <a:r>
              <a:rPr lang="en-GB" dirty="0"/>
              <a:t>, </a:t>
            </a:r>
            <a:r>
              <a:rPr lang="en-GB" dirty="0" err="1"/>
              <a:t>doordat</a:t>
            </a:r>
            <a:r>
              <a:rPr lang="en-GB" dirty="0"/>
              <a:t> 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ver</a:t>
            </a:r>
            <a:r>
              <a:rPr lang="en-GB" dirty="0"/>
              <a:t> van </a:t>
            </a:r>
            <a:r>
              <a:rPr lang="en-GB" dirty="0" err="1"/>
              <a:t>ons</a:t>
            </a:r>
            <a:r>
              <a:rPr lang="en-GB" dirty="0"/>
              <a:t> </a:t>
            </a:r>
            <a:r>
              <a:rPr lang="en-GB" dirty="0" err="1"/>
              <a:t>vandaan</a:t>
            </a:r>
            <a:r>
              <a:rPr lang="en-GB" dirty="0"/>
              <a:t> </a:t>
            </a:r>
            <a:r>
              <a:rPr lang="en-GB" dirty="0" err="1"/>
              <a:t>staat</a:t>
            </a:r>
            <a:r>
              <a:rPr lang="en-GB" dirty="0"/>
              <a:t> is de </a:t>
            </a:r>
            <a:r>
              <a:rPr lang="en-GB" dirty="0" err="1"/>
              <a:t>uiteindelijke</a:t>
            </a:r>
            <a:r>
              <a:rPr lang="en-GB" dirty="0"/>
              <a:t> </a:t>
            </a:r>
            <a:r>
              <a:rPr lang="en-GB" dirty="0" err="1"/>
              <a:t>lichtbron</a:t>
            </a:r>
            <a:r>
              <a:rPr lang="en-GB" dirty="0"/>
              <a:t> </a:t>
            </a:r>
            <a:r>
              <a:rPr lang="en-GB" dirty="0" err="1"/>
              <a:t>klein</a:t>
            </a:r>
            <a:r>
              <a:rPr lang="en-GB" dirty="0"/>
              <a:t>. </a:t>
            </a:r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geeft</a:t>
            </a:r>
            <a:r>
              <a:rPr lang="en-GB" dirty="0"/>
              <a:t> hard </a:t>
            </a:r>
            <a:r>
              <a:rPr lang="en-GB" dirty="0" err="1"/>
              <a:t>licht</a:t>
            </a:r>
            <a:r>
              <a:rPr lang="en-GB" dirty="0"/>
              <a:t>.</a:t>
            </a:r>
          </a:p>
          <a:p>
            <a:pPr marL="342900" indent="-342900" algn="l">
              <a:buFont typeface="Wingdings" pitchFamily="2" charset="2"/>
              <a:buChar char="à"/>
            </a:pPr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07253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608</Words>
  <Application>Microsoft Macintosh PowerPoint</Application>
  <PresentationFormat>Widescreen</PresentationFormat>
  <Paragraphs>108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Licht</vt:lpstr>
      <vt:lpstr>Lichtbron</vt:lpstr>
      <vt:lpstr>Lichtbron</vt:lpstr>
      <vt:lpstr>Lichtbron</vt:lpstr>
      <vt:lpstr>Lichtbron</vt:lpstr>
      <vt:lpstr>Lichtbron</vt:lpstr>
      <vt:lpstr>Lichtbron</vt:lpstr>
      <vt:lpstr>Lichtbron</vt:lpstr>
      <vt:lpstr>Lichtbron</vt:lpstr>
      <vt:lpstr>Vuistregels</vt:lpstr>
      <vt:lpstr>Oefening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Oefening</vt:lpstr>
      <vt:lpstr>Oefening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Licht</dc:title>
  <dc:creator>Kristel Nijskens</dc:creator>
  <cp:lastModifiedBy>Kristel Nijskens</cp:lastModifiedBy>
  <cp:revision>2</cp:revision>
  <cp:lastPrinted>2022-01-31T14:48:30Z</cp:lastPrinted>
  <dcterms:created xsi:type="dcterms:W3CDTF">2022-01-31T12:58:52Z</dcterms:created>
  <dcterms:modified xsi:type="dcterms:W3CDTF">2022-01-31T14:48:35Z</dcterms:modified>
</cp:coreProperties>
</file>